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7"/>
  </p:notesMasterIdLst>
  <p:sldIdLst>
    <p:sldId id="256" r:id="rId2"/>
    <p:sldId id="257" r:id="rId3"/>
    <p:sldId id="339" r:id="rId4"/>
    <p:sldId id="304" r:id="rId5"/>
    <p:sldId id="305" r:id="rId6"/>
    <p:sldId id="306" r:id="rId7"/>
    <p:sldId id="307" r:id="rId8"/>
    <p:sldId id="313" r:id="rId9"/>
    <p:sldId id="308" r:id="rId10"/>
    <p:sldId id="314" r:id="rId11"/>
    <p:sldId id="264" r:id="rId12"/>
    <p:sldId id="316" r:id="rId13"/>
    <p:sldId id="317" r:id="rId14"/>
    <p:sldId id="318" r:id="rId15"/>
    <p:sldId id="320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6" r:id="rId26"/>
    <p:sldId id="331" r:id="rId27"/>
    <p:sldId id="333" r:id="rId28"/>
    <p:sldId id="332" r:id="rId29"/>
    <p:sldId id="334" r:id="rId30"/>
    <p:sldId id="330" r:id="rId31"/>
    <p:sldId id="329" r:id="rId32"/>
    <p:sldId id="328" r:id="rId33"/>
    <p:sldId id="289" r:id="rId34"/>
    <p:sldId id="338" r:id="rId35"/>
    <p:sldId id="259" r:id="rId36"/>
    <p:sldId id="301" r:id="rId37"/>
    <p:sldId id="260" r:id="rId38"/>
    <p:sldId id="302" r:id="rId39"/>
    <p:sldId id="261" r:id="rId40"/>
    <p:sldId id="265" r:id="rId41"/>
    <p:sldId id="266" r:id="rId42"/>
    <p:sldId id="269" r:id="rId43"/>
    <p:sldId id="270" r:id="rId44"/>
    <p:sldId id="271" r:id="rId45"/>
    <p:sldId id="292" r:id="rId46"/>
    <p:sldId id="274" r:id="rId47"/>
    <p:sldId id="297" r:id="rId48"/>
    <p:sldId id="275" r:id="rId49"/>
    <p:sldId id="300" r:id="rId50"/>
    <p:sldId id="276" r:id="rId51"/>
    <p:sldId id="299" r:id="rId52"/>
    <p:sldId id="279" r:id="rId53"/>
    <p:sldId id="280" r:id="rId54"/>
    <p:sldId id="281" r:id="rId55"/>
    <p:sldId id="290" r:id="rId5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8"/>
    </p:embeddedFont>
    <p:embeddedFont>
      <p:font typeface="Della Respira" panose="02000603000000000000" pitchFamily="2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4719"/>
  </p:normalViewPr>
  <p:slideViewPr>
    <p:cSldViewPr snapToGrid="0" snapToObjects="1">
      <p:cViewPr varScale="1">
        <p:scale>
          <a:sx n="149" d="100"/>
          <a:sy n="149" d="100"/>
        </p:scale>
        <p:origin x="17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1:20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1:34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245043-AFBE-8D9D-8D29-732A8AEE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A3BF8BE-8BCC-292A-1970-EB4B34250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9F5CA61F-EAC3-FFC0-3054-6DBF26B46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65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B03B26E-E5A3-1120-F9CB-2E94DF13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926E347-44FA-F104-0AFF-0BA667804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D0F719E0-BEEE-7910-BF0B-4F7ECC64C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8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11CB40F-9650-F22D-DBD6-7C3FFE12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6197C066-E013-DC4C-B335-7E21A4F5F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3021403A-ECC9-F3F5-26D0-C6E7F5D5D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8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366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81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95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34a636a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34a636a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97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34a636a1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34a636a1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93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34a636a1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34a636a1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4a636a1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4a636a1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08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34a636a1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34a636a1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15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34a636a1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34a636a1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97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834a636a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834a636a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27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34a636a1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34a636a1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358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56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34a636a1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34a636a1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50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834a636a1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834a636a1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34a636a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34a636a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62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834a636a1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834a636a1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834a636a1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834a636a1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34a636a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34a636a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1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622672C-FCA8-A7D7-E566-21D70887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9643B9F-377F-1E4E-9FA7-A127F766F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4463D2D-93E3-FE45-3426-51D30B5DD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70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3EFB21F4-8BC3-7352-34D2-0A37B434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EA27E45-12F8-2633-79EB-011BB03EA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8303D1C-5784-1EBE-FCC4-71F2438F2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7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 (with category info)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2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201" name="Google Shape;201;p12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2"/>
          <p:cNvSpPr txBox="1">
            <a:spLocks noGrp="1"/>
          </p:cNvSpPr>
          <p:nvPr>
            <p:ph type="title"/>
          </p:nvPr>
        </p:nvSpPr>
        <p:spPr>
          <a:xfrm>
            <a:off x="1032075" y="966325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04" name="Google Shape;204;p12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20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12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06" name="Google Shape;206;p12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slide" Target="slide3.xml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9.png"/><Relationship Id="rId4" Type="http://schemas.openxmlformats.org/officeDocument/2006/relationships/slide" Target="slide3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3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8DB9152-7A2C-430F-D380-DBF42AED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101F1792-A25C-30D7-ACEF-EAE06C78A5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9521621-00AA-A764-7606-ED5E090C018D}"/>
              </a:ext>
            </a:extLst>
          </p:cNvPr>
          <p:cNvSpPr txBox="1">
            <a:spLocks/>
          </p:cNvSpPr>
          <p:nvPr/>
        </p:nvSpPr>
        <p:spPr>
          <a:xfrm>
            <a:off x="1031100" y="127099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DD624BE4-8F06-2E28-3697-497DA8A44615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Cracking Eleven’s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9670C-21C4-5EA2-EE57-DD47989273D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FC459-452B-555C-4DA1-39D7294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810" y="1919055"/>
            <a:ext cx="5096379" cy="20813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233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1031098" y="1525664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1800" dirty="0"/>
              <a:t>What are the values of var 1 and var 2 after the following code segment is executed and the while loop finishes?</a:t>
            </a:r>
            <a:endParaRPr lang="en-CA" sz="1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Loop Awakens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D2F3-6067-5A5C-DCA4-72AD1607B6E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07E14-E44E-4B53-0FAD-A510E5E7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48" y="2317882"/>
            <a:ext cx="5727700" cy="1651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E2CBD45-C4C2-2092-35DA-6EBCDDC0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1CF5DFA-56A5-8C36-46B5-3D4B1F986C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E8AF5E9-6224-8E75-AD7E-7DB5788559B3}"/>
              </a:ext>
            </a:extLst>
          </p:cNvPr>
          <p:cNvSpPr txBox="1">
            <a:spLocks/>
          </p:cNvSpPr>
          <p:nvPr/>
        </p:nvSpPr>
        <p:spPr>
          <a:xfrm>
            <a:off x="1031098" y="1525664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1800" dirty="0"/>
              <a:t>What are the values of var 1 and var 2 after the following code segment is executed and the while loop finishes?</a:t>
            </a:r>
            <a:endParaRPr lang="en-CA" sz="1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971C60FE-78E4-A1AA-FB1F-CDEDFC18BC0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LOOP AWAKENS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00BEC-1313-4747-2599-F7D50D22DEC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3E439-8E2F-4DA3-3029-81BB4910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213" y="2271983"/>
            <a:ext cx="4029128" cy="19106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9943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7" y="189641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2800" dirty="0"/>
              <a:t>What is the output?</a:t>
            </a:r>
            <a:endParaRPr lang="en-CA" sz="2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Duel of the Strings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67733-1F77-C09E-B3CD-41420786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01" y="2711427"/>
            <a:ext cx="4405791" cy="8432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C0A85E0-78E4-FAAE-3982-B7117687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E29F223-CD34-F0DE-BD50-0B1419999A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E6C822C-594C-270A-2148-55A8297C937E}"/>
              </a:ext>
            </a:extLst>
          </p:cNvPr>
          <p:cNvSpPr txBox="1">
            <a:spLocks/>
          </p:cNvSpPr>
          <p:nvPr/>
        </p:nvSpPr>
        <p:spPr>
          <a:xfrm>
            <a:off x="1031097" y="189641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" sz="2800" dirty="0"/>
              <a:t>What is the output?</a:t>
            </a:r>
            <a:endParaRPr lang="en-CA" sz="28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A3E0863-CC76-A7D0-501B-DF963B6CFBD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Duel of the Strings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09B85-305A-5AF2-114A-523460FD6E0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A61BF-5584-6A27-5226-AC5EED6E4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62" y="2503214"/>
            <a:ext cx="4261190" cy="15229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451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DARTH DEBUGGING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BF369-F56B-A32B-6B2D-086F398F5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098" y="2274859"/>
            <a:ext cx="4495800" cy="157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Red pill </a:t>
            </a:r>
            <a:r>
              <a:rPr lang="en-CA" dirty="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rPr>
              <a:t>or 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blue pill?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Red pill </a:t>
            </a:r>
            <a:r>
              <a:rPr lang="en-CA" dirty="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rPr>
              <a:t>or 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blue pill?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== "</a:t>
            </a:r>
            <a:r>
              <a:rPr lang="en-CA" sz="1600" dirty="0" err="1"/>
              <a:t>real_world</a:t>
            </a:r>
            <a:r>
              <a:rPr lang="en-CA" sz="1600" dirty="0"/>
              <a:t>" or matrix ==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== "</a:t>
            </a:r>
            <a:r>
              <a:rPr lang="en-CA" sz="1600" dirty="0" err="1"/>
              <a:t>real_world</a:t>
            </a:r>
            <a:r>
              <a:rPr lang="en-CA" sz="1600" dirty="0"/>
              <a:t>" or matrix ==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You Either Die a Hero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You Either Die a Hero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AB34BC-5C8F-3D36-D893-3A259E98B0DD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AB34BC-5C8F-3D36-D893-3A259E98B0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73" y="2318673"/>
                <a:ext cx="50544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BB9A4D9-9AE6-A137-4C44-5D98759E5BEC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It's All Part of the Plan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It's All Part of the Plan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FCE39E-CC2B-3321-0243-435D07DF22FC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FCE39E-CC2B-3321-0243-435D07DF2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2113" y="3390393"/>
                <a:ext cx="394920" cy="205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E400E02-679D-2C05-15DD-C5D230E40E0E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FBC62-0F3F-3D6B-0408-96871318B9C4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8D67E7A-4364-A7D5-D95A-3AB791FB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5140B90F-DA83-062C-94F1-84B5E9E8E7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5325" y="256374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2ABA-4BFF-F663-35C3-89FF39F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65085"/>
            <a:ext cx="7772400" cy="32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19">
            <a:extLst>
              <a:ext uri="{FF2B5EF4-FFF2-40B4-BE49-F238E27FC236}">
                <a16:creationId xmlns:a16="http://schemas.microsoft.com/office/drawing/2014/main" id="{D88927EF-5F19-BC73-2E1E-70D345E4F0A8}"/>
              </a:ext>
            </a:extLst>
          </p:cNvPr>
          <p:cNvSpPr txBox="1">
            <a:spLocks/>
          </p:cNvSpPr>
          <p:nvPr/>
        </p:nvSpPr>
        <p:spPr>
          <a:xfrm>
            <a:off x="1023550" y="-88440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94619-D591-5D3F-C263-E79B6F987C9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17000-0CAF-05D5-B515-AE13498C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77" y="1923270"/>
            <a:ext cx="6955146" cy="11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19">
            <a:extLst>
              <a:ext uri="{FF2B5EF4-FFF2-40B4-BE49-F238E27FC236}">
                <a16:creationId xmlns:a16="http://schemas.microsoft.com/office/drawing/2014/main" id="{D88927EF-5F19-BC73-2E1E-70D345E4F0A8}"/>
              </a:ext>
            </a:extLst>
          </p:cNvPr>
          <p:cNvSpPr txBox="1">
            <a:spLocks/>
          </p:cNvSpPr>
          <p:nvPr/>
        </p:nvSpPr>
        <p:spPr>
          <a:xfrm>
            <a:off x="1023550" y="-254947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94619-D591-5D3F-C263-E79B6F987C9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17000-0CAF-05D5-B515-AE13498C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50" y="1654756"/>
            <a:ext cx="6955146" cy="11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4C38E-C56A-7F79-E0AF-88A6B6AE2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2"/>
          <a:stretch/>
        </p:blipFill>
        <p:spPr>
          <a:xfrm>
            <a:off x="1023550" y="2925215"/>
            <a:ext cx="6116020" cy="13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1023550" y="-25494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is the output?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FA0C-FB07-6319-AA9D-F430A880DB7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CD888-8588-F68B-0447-6B13CA44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258" y="1904135"/>
            <a:ext cx="6750383" cy="15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3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1023550" y="-25494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is the output?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FA0C-FB07-6319-AA9D-F430A880DB7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54A23-D575-EE66-0E04-54DCE6D9D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65" y="1882913"/>
            <a:ext cx="6296481" cy="15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22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362857" y="268193"/>
            <a:ext cx="8343324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Provide the print statement that will give this output</a:t>
            </a:r>
            <a:endParaRPr sz="2800" dirty="0"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CA" dirty="0"/>
              <a:t>Things and strings 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FC7BD-0985-247A-88C8-BAB4116E9674}"/>
              </a:ext>
            </a:extLst>
          </p:cNvPr>
          <p:cNvSpPr txBox="1"/>
          <p:nvPr/>
        </p:nvSpPr>
        <p:spPr>
          <a:xfrm>
            <a:off x="7201113" y="4264459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BEA36-B539-0D63-D310-EDAB6BE5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56" y="2153866"/>
            <a:ext cx="3675637" cy="106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312C7-6601-A869-FC05-BE78CA32B3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90"/>
          <a:stretch/>
        </p:blipFill>
        <p:spPr>
          <a:xfrm>
            <a:off x="2791043" y="3264155"/>
            <a:ext cx="3675637" cy="1000304"/>
          </a:xfrm>
          <a:prstGeom prst="rect">
            <a:avLst/>
          </a:prstGeom>
        </p:spPr>
      </p:pic>
      <p:sp>
        <p:nvSpPr>
          <p:cNvPr id="7" name="Google Shape;289;p20">
            <a:extLst>
              <a:ext uri="{FF2B5EF4-FFF2-40B4-BE49-F238E27FC236}">
                <a16:creationId xmlns:a16="http://schemas.microsoft.com/office/drawing/2014/main" id="{CB6515C0-547E-14FD-5DFD-521743E7502B}"/>
              </a:ext>
            </a:extLst>
          </p:cNvPr>
          <p:cNvSpPr txBox="1">
            <a:spLocks/>
          </p:cNvSpPr>
          <p:nvPr/>
        </p:nvSpPr>
        <p:spPr>
          <a:xfrm>
            <a:off x="1380457" y="3029522"/>
            <a:ext cx="1313543" cy="73478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US" sz="2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38478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1038650" y="30410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 of the code?</a:t>
            </a:r>
            <a:endParaRPr dirty="0"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TIME TO COMPARE AND GET LOOPY </a:t>
            </a:r>
            <a:r>
              <a:rPr lang="en-US" dirty="0"/>
              <a:t>· </a:t>
            </a:r>
            <a:r>
              <a:rPr lang="en-US" dirty="0">
                <a:solidFill>
                  <a:srgbClr val="FFC319"/>
                </a:solidFill>
              </a:rPr>
              <a:t>$500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11EE74-E2A4-288D-4D60-6F13EC2F1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" t="19258" r="2629" b="16222"/>
          <a:stretch/>
        </p:blipFill>
        <p:spPr>
          <a:xfrm>
            <a:off x="828339" y="2355925"/>
            <a:ext cx="7465807" cy="666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F5838-FA4F-8F66-0066-3931075797C0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338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1023550" y="137986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Verbally explain what happens in the following piece of code: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065F9-9194-FD28-3065-E707BB630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4" r="5346" b="49200"/>
          <a:stretch/>
        </p:blipFill>
        <p:spPr>
          <a:xfrm>
            <a:off x="868640" y="2436750"/>
            <a:ext cx="7391619" cy="1488554"/>
          </a:xfrm>
          <a:prstGeom prst="rect">
            <a:avLst/>
          </a:prstGeom>
        </p:spPr>
      </p:pic>
      <p:sp>
        <p:nvSpPr>
          <p:cNvPr id="5" name="Google Shape;314;p24">
            <a:extLst>
              <a:ext uri="{FF2B5EF4-FFF2-40B4-BE49-F238E27FC236}">
                <a16:creationId xmlns:a16="http://schemas.microsoft.com/office/drawing/2014/main" id="{CE083041-A739-3083-9A96-F80E4A179A1C}"/>
              </a:ext>
            </a:extLst>
          </p:cNvPr>
          <p:cNvSpPr txBox="1">
            <a:spLocks/>
          </p:cNvSpPr>
          <p:nvPr/>
        </p:nvSpPr>
        <p:spPr>
          <a:xfrm>
            <a:off x="1191050" y="79272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 dirty="0"/>
              <a:t>TIME TO COMPARE AND GET LOOPY 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1AB81-0845-A5A0-8E3E-9658F3558E96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60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1038650" y="-17049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F3ED9-0383-D65C-528C-0C0F77169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4" t="11389" r="3651" b="10337"/>
          <a:stretch/>
        </p:blipFill>
        <p:spPr>
          <a:xfrm>
            <a:off x="1655805" y="2137719"/>
            <a:ext cx="5770606" cy="879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58D26-E6F5-6692-7C11-962AFAD2F2F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0030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7;p28">
            <a:extLst>
              <a:ext uri="{FF2B5EF4-FFF2-40B4-BE49-F238E27FC236}">
                <a16:creationId xmlns:a16="http://schemas.microsoft.com/office/drawing/2014/main" id="{BE417349-CC33-BDD5-881E-BFD3D6E52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-170497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11" name="Google Shape;338;p28">
            <a:extLst>
              <a:ext uri="{FF2B5EF4-FFF2-40B4-BE49-F238E27FC236}">
                <a16:creationId xmlns:a16="http://schemas.microsoft.com/office/drawing/2014/main" id="{2320AC5C-2EF1-E812-830D-940C693524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33C8B-D889-1DE1-3400-AC97B0E42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" t="8173" b="10880"/>
          <a:stretch/>
        </p:blipFill>
        <p:spPr>
          <a:xfrm>
            <a:off x="1655511" y="2058944"/>
            <a:ext cx="5845977" cy="1025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604854-EA47-66A0-15D3-77F2C98DA61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445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7;p28">
            <a:extLst>
              <a:ext uri="{FF2B5EF4-FFF2-40B4-BE49-F238E27FC236}">
                <a16:creationId xmlns:a16="http://schemas.microsoft.com/office/drawing/2014/main" id="{D265513B-EE03-5AEF-36EB-35BD8D25E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650" y="-9802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Which of the following evaluates to True when a is equal to b or when a is equal to 5?</a:t>
            </a:r>
            <a:endParaRPr sz="2800" dirty="0"/>
          </a:p>
        </p:txBody>
      </p:sp>
      <p:sp>
        <p:nvSpPr>
          <p:cNvPr id="7" name="Google Shape;338;p28">
            <a:extLst>
              <a:ext uri="{FF2B5EF4-FFF2-40B4-BE49-F238E27FC236}">
                <a16:creationId xmlns:a16="http://schemas.microsoft.com/office/drawing/2014/main" id="{E534A421-9107-9E22-DEA0-418DB3A563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16B06-5B9A-DEF0-2918-6850EDEA1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1" r="35147"/>
          <a:stretch/>
        </p:blipFill>
        <p:spPr>
          <a:xfrm>
            <a:off x="1741509" y="2198061"/>
            <a:ext cx="5660982" cy="1964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38A8B-DE1C-1297-4B38-7D06D41180E2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402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1038650" y="-9802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Which of the following evaluates to True when a is equal to b or when a is equal to 5?</a:t>
            </a:r>
            <a:endParaRPr sz="2800" dirty="0"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AND OR NOT TO AND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F55A6-432E-6103-5FC8-0C36ADED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1" r="35147"/>
          <a:stretch/>
        </p:blipFill>
        <p:spPr>
          <a:xfrm>
            <a:off x="1741509" y="2198061"/>
            <a:ext cx="5660982" cy="1964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EDA1D4-C685-44C6-A315-77FC77BFE7AC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815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1023550" y="-182853"/>
            <a:ext cx="7081800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output?</a:t>
            </a:r>
            <a:endParaRPr dirty="0"/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A117E0B-3E01-FA4F-51DD-A59EF8C7C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2" b="43068"/>
          <a:stretch/>
        </p:blipFill>
        <p:spPr>
          <a:xfrm>
            <a:off x="1614597" y="1859985"/>
            <a:ext cx="6415548" cy="2188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9760C-5EAC-44C4-6B8A-9F0BB2824D96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ABF743-9C85-B3EA-6B11-A4993E98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DC4593-587C-9C7C-D5AE-82DE902FC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76"/>
          <a:stretch/>
        </p:blipFill>
        <p:spPr>
          <a:xfrm>
            <a:off x="2181050" y="1027279"/>
            <a:ext cx="4794900" cy="3088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EA7CEC-6A0B-45FB-CF34-EE1485F72271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83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86C9D5B5-50FE-B6A8-A131-F4D8A40485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EFF74F4-3DB9-76A2-373D-81F0026E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075" y="966325"/>
            <a:ext cx="7081800" cy="3188100"/>
          </a:xfrm>
        </p:spPr>
        <p:txBody>
          <a:bodyPr/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04D2-F456-65C3-1BAB-7D5D995D8D5E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A0207D3F-E10F-A7E6-BE60-A074ECEEE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98" b="45186"/>
          <a:stretch/>
        </p:blipFill>
        <p:spPr>
          <a:xfrm>
            <a:off x="1633259" y="1799301"/>
            <a:ext cx="5890481" cy="2166257"/>
          </a:xfrm>
          <a:prstGeom prst="rect">
            <a:avLst/>
          </a:prstGeom>
        </p:spPr>
      </p:pic>
      <p:sp>
        <p:nvSpPr>
          <p:cNvPr id="10" name="Google Shape;367;p33">
            <a:extLst>
              <a:ext uri="{FF2B5EF4-FFF2-40B4-BE49-F238E27FC236}">
                <a16:creationId xmlns:a16="http://schemas.microsoft.com/office/drawing/2014/main" id="{69206EE0-5427-0331-D7D1-4980EC88EC81}"/>
              </a:ext>
            </a:extLst>
          </p:cNvPr>
          <p:cNvSpPr txBox="1">
            <a:spLocks/>
          </p:cNvSpPr>
          <p:nvPr/>
        </p:nvSpPr>
        <p:spPr>
          <a:xfrm>
            <a:off x="1023550" y="-182853"/>
            <a:ext cx="7081800" cy="31881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/>
              <a:t>What is the output?</a:t>
            </a:r>
            <a:endParaRPr lang="en-CA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12B49-CE97-4994-ADF2-9829268B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128E4D-60C7-F846-0D3B-48264B81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9"/>
          <a:stretch/>
        </p:blipFill>
        <p:spPr>
          <a:xfrm>
            <a:off x="2526467" y="1030597"/>
            <a:ext cx="4091065" cy="3155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28A83A-6488-DD06-CD57-FDBF377B6E5E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830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72470D-885A-0EFA-EA9C-E9BA9262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013" y="2728645"/>
            <a:ext cx="6737525" cy="9532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60734BD7-84D4-BD4D-C40D-32B94D6DBDCE}"/>
              </a:ext>
            </a:extLst>
          </p:cNvPr>
          <p:cNvSpPr txBox="1">
            <a:spLocks/>
          </p:cNvSpPr>
          <p:nvPr/>
        </p:nvSpPr>
        <p:spPr>
          <a:xfrm>
            <a:off x="1182274" y="671375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 dirty="0"/>
              <a:t>Get </a:t>
            </a:r>
            <a:r>
              <a:rPr lang="en-US" dirty="0" err="1"/>
              <a:t>func</a:t>
            </a:r>
            <a:r>
              <a:rPr lang="en-US" dirty="0"/>
              <a:t>-y with it · </a:t>
            </a:r>
            <a:r>
              <a:rPr lang="en-US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F15B30-460C-F16F-F4E1-B17A2159E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3"/>
          <a:stretch/>
        </p:blipFill>
        <p:spPr>
          <a:xfrm>
            <a:off x="2409274" y="1084625"/>
            <a:ext cx="4625700" cy="3165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E89A7-94C0-AE82-74D2-544AA6C6DBBA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func-y with it · </a:t>
            </a:r>
            <a:r>
              <a:rPr lang="en" dirty="0">
                <a:solidFill>
                  <a:srgbClr val="FFC319"/>
                </a:solidFill>
              </a:rPr>
              <a:t>$1000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97BD3EE9-B9AC-3DEE-29E7-CA89589EC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6"/>
          <a:stretch/>
        </p:blipFill>
        <p:spPr>
          <a:xfrm>
            <a:off x="2360141" y="1084625"/>
            <a:ext cx="4724933" cy="3193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2EA30-5F03-6C30-F2DB-87844CBFA518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7580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556054" y="966325"/>
            <a:ext cx="8007178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program runs and, during running is asked to divide by zero. The program crashes. What type of error is this?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Err-ing on the side of caution · </a:t>
            </a:r>
            <a:r>
              <a:rPr lang="en" dirty="0">
                <a:solidFill>
                  <a:srgbClr val="FFC319"/>
                </a:solidFill>
              </a:rPr>
              <a:t>$250</a:t>
            </a:r>
            <a:endParaRPr dirty="0">
              <a:solidFill>
                <a:srgbClr val="FFC31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B7C04-169F-6252-1069-1113498AC347}"/>
              </a:ext>
            </a:extLst>
          </p:cNvPr>
          <p:cNvSpPr txBox="1"/>
          <p:nvPr/>
        </p:nvSpPr>
        <p:spPr>
          <a:xfrm>
            <a:off x="7201113" y="4264459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7;p38">
            <a:extLst>
              <a:ext uri="{FF2B5EF4-FFF2-40B4-BE49-F238E27FC236}">
                <a16:creationId xmlns:a16="http://schemas.microsoft.com/office/drawing/2014/main" id="{7C02D1C0-4591-6D0A-555D-7E3079B30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911" y="113708"/>
            <a:ext cx="8007178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will the output be from the following code?</a:t>
            </a:r>
            <a:endParaRPr dirty="0"/>
          </a:p>
        </p:txBody>
      </p:sp>
      <p:sp>
        <p:nvSpPr>
          <p:cNvPr id="8" name="Google Shape;398;p38">
            <a:extLst>
              <a:ext uri="{FF2B5EF4-FFF2-40B4-BE49-F238E27FC236}">
                <a16:creationId xmlns:a16="http://schemas.microsoft.com/office/drawing/2014/main" id="{9888F138-7C58-3C39-FE63-076E405C3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Err-ing on the side of caution · </a:t>
            </a:r>
            <a:r>
              <a:rPr lang="en" dirty="0">
                <a:solidFill>
                  <a:srgbClr val="FFC319"/>
                </a:solidFill>
              </a:rPr>
              <a:t>$500</a:t>
            </a:r>
            <a:endParaRPr dirty="0">
              <a:solidFill>
                <a:srgbClr val="FFC3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A0B88-2528-DE8A-6F83-BC95275E8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27"/>
          <a:stretch/>
        </p:blipFill>
        <p:spPr>
          <a:xfrm>
            <a:off x="3859262" y="2701649"/>
            <a:ext cx="1157581" cy="600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72BFA-840C-335D-7C48-2347361716BB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98;p38">
            <a:extLst>
              <a:ext uri="{FF2B5EF4-FFF2-40B4-BE49-F238E27FC236}">
                <a16:creationId xmlns:a16="http://schemas.microsoft.com/office/drawing/2014/main" id="{A2078A69-08DB-9894-DE2B-CBB93EDF5D11}"/>
              </a:ext>
            </a:extLst>
          </p:cNvPr>
          <p:cNvSpPr txBox="1">
            <a:spLocks/>
          </p:cNvSpPr>
          <p:nvPr/>
        </p:nvSpPr>
        <p:spPr>
          <a:xfrm>
            <a:off x="1137504" y="635029"/>
            <a:ext cx="7079700" cy="4443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None/>
              <a:defRPr sz="20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/>
            <a:r>
              <a:rPr lang="en-US"/>
              <a:t>Err-ing on the side of caution · </a:t>
            </a:r>
            <a:r>
              <a:rPr lang="en-US">
                <a:solidFill>
                  <a:srgbClr val="FFC319"/>
                </a:solidFill>
              </a:rPr>
              <a:t>$1000</a:t>
            </a:r>
            <a:endParaRPr lang="en-US" dirty="0">
              <a:solidFill>
                <a:srgbClr val="FFC3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B2A0D-E512-5076-D872-8FD8F777A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38"/>
          <a:stretch/>
        </p:blipFill>
        <p:spPr>
          <a:xfrm>
            <a:off x="1956582" y="1079329"/>
            <a:ext cx="5230835" cy="293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7D61-100E-3FC9-0750-7D40E63E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582" y="1332730"/>
            <a:ext cx="4790914" cy="1900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5B73D-952E-228C-BCA4-285AA1AAE9ED}"/>
              </a:ext>
            </a:extLst>
          </p:cNvPr>
          <p:cNvSpPr txBox="1"/>
          <p:nvPr/>
        </p:nvSpPr>
        <p:spPr>
          <a:xfrm>
            <a:off x="7201113" y="425720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518984" y="966325"/>
            <a:ext cx="8056605" cy="318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dirty="0"/>
              <a:t>Water exists in three states- solid, liquid, and gas. Write a function that takes in the temperature in Celsius and returns a string “solid”, “liquid”, or “gas” depending on the temperature. Write a program using this function that prompts the user for a temperature and prints out the resulting state of water. </a:t>
            </a:r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1"/>
          </p:nvPr>
        </p:nvSpPr>
        <p:spPr>
          <a:xfrm>
            <a:off x="1038650" y="640325"/>
            <a:ext cx="7079700" cy="4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STATES OF MATTER · </a:t>
            </a:r>
            <a:r>
              <a:rPr lang="en" dirty="0">
                <a:solidFill>
                  <a:srgbClr val="FFC319"/>
                </a:solidFill>
              </a:rPr>
              <a:t>FINAL JEOPARDY</a:t>
            </a:r>
            <a:endParaRPr dirty="0">
              <a:solidFill>
                <a:srgbClr val="FFC3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00B37-4693-18D5-E867-12752F931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643" y="2658828"/>
            <a:ext cx="5116266" cy="14092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86DB6CA-90C9-BB82-C95B-B8994F40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BA613F6-5FA4-9470-EBB2-27BB00631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6B3ABA4-A6A8-4AFF-5CF5-6570BD54ECBA}"/>
              </a:ext>
            </a:extLst>
          </p:cNvPr>
          <p:cNvSpPr txBox="1">
            <a:spLocks/>
          </p:cNvSpPr>
          <p:nvPr/>
        </p:nvSpPr>
        <p:spPr>
          <a:xfrm>
            <a:off x="1031100" y="127099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C333869-AEA1-2F2F-787E-7C1E7F20B1A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Cracking Eleven’s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D6C-80B7-5980-2F52-056013721CC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67BA0-8E1D-76D7-0F8A-7AB68EFF89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83" b="6309"/>
          <a:stretch/>
        </p:blipFill>
        <p:spPr>
          <a:xfrm>
            <a:off x="2022665" y="1919055"/>
            <a:ext cx="5098670" cy="21407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48306148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</TotalTime>
  <Words>1173</Words>
  <Application>Microsoft Macintosh PowerPoint</Application>
  <PresentationFormat>On-screen Show (16:9)</PresentationFormat>
  <Paragraphs>168</Paragraphs>
  <Slides>55</Slides>
  <Notes>54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Arial</vt:lpstr>
      <vt:lpstr>Bebas Neue</vt:lpstr>
      <vt:lpstr>Della Respira</vt:lpstr>
      <vt:lpstr>Jeoparty template</vt:lpstr>
      <vt:lpstr>MIDTERM REVIEW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output?</vt:lpstr>
      <vt:lpstr>What is the output?</vt:lpstr>
      <vt:lpstr>Provide the print statement that will give this output</vt:lpstr>
      <vt:lpstr>What is the output of the code?</vt:lpstr>
      <vt:lpstr>Verbally explain what happens in the following piece of code:</vt:lpstr>
      <vt:lpstr>What is the output?</vt:lpstr>
      <vt:lpstr>What is the output?</vt:lpstr>
      <vt:lpstr>Which of the following evaluates to True when a is equal to b or when a is equal to 5?</vt:lpstr>
      <vt:lpstr>Which of the following evaluates to True when a is equal to b or when a is equal to 5?</vt:lpstr>
      <vt:lpstr>What is the output?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program runs and, during running is asked to divide by zero. The program crashes. What type of error is this?</vt:lpstr>
      <vt:lpstr>What will the output be from the following code?</vt:lpstr>
      <vt:lpstr>PowerPoint Presentation</vt:lpstr>
      <vt:lpstr>Water exists in three states- solid, liquid, and gas. Write a function that takes in the temperature in Celsius and returns a string “solid”, “liquid”, or “gas” depending on the temperature. Write a program using this function that prompts the user for a temperature and prints out the resulting state of water.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Tanishka Gupta</cp:lastModifiedBy>
  <cp:revision>42</cp:revision>
  <dcterms:modified xsi:type="dcterms:W3CDTF">2025-02-05T10:21:44Z</dcterms:modified>
</cp:coreProperties>
</file>